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1219200" y="6324600"/>
            <a:ext cx="6434138" cy="323850"/>
            <a:chOff x="768" y="3984"/>
            <a:chExt cx="4053" cy="204"/>
          </a:xfrm>
        </p:grpSpPr>
        <p:pic>
          <p:nvPicPr>
            <p:cNvPr id="25" name="Picture 28" descr="namemark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8" y="3984"/>
              <a:ext cx="96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1776" y="4015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lgg@cs.ntust.edu.tw</a:t>
              </a:r>
            </a:p>
          </p:txBody>
        </p:sp>
      </p:grpSp>
      <p:sp>
        <p:nvSpPr>
          <p:cNvPr id="14643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4643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7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89570-FAEF-489B-82C9-6283E84217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76250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DA1A5-D493-4A91-9D96-51A1EB0E66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___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18959-BE04-4A14-9412-6DDF4B647144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99331" name="Text Box 2"/>
          <p:cNvSpPr txBox="1">
            <a:spLocks noChangeArrowheads="1"/>
          </p:cNvSpPr>
          <p:nvPr/>
        </p:nvSpPr>
        <p:spPr bwMode="auto">
          <a:xfrm>
            <a:off x="1287463" y="82550"/>
            <a:ext cx="6675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u="sng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知識管理的評比指標</a:t>
            </a:r>
            <a:r>
              <a:rPr lang="en-US" altLang="zh-TW" sz="4000" b="1" u="sng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(MAKE)</a:t>
            </a:r>
          </a:p>
        </p:txBody>
      </p:sp>
      <p:sp>
        <p:nvSpPr>
          <p:cNvPr id="1591299" name="Text Box 3"/>
          <p:cNvSpPr txBox="1">
            <a:spLocks noChangeArrowheads="1"/>
          </p:cNvSpPr>
          <p:nvPr/>
        </p:nvSpPr>
        <p:spPr bwMode="auto">
          <a:xfrm>
            <a:off x="431800" y="1133475"/>
            <a:ext cx="54102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0525" indent="-390525" eaLnBrk="0" hangingPunct="0">
              <a:spcAft>
                <a:spcPct val="25000"/>
              </a:spcAft>
              <a:buClr>
                <a:srgbClr val="993300"/>
              </a:buClr>
            </a:pP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1.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整體知識計劃的品質</a:t>
            </a:r>
            <a:endParaRPr kumimoji="0" lang="zh-TW" altLang="zh-TW" sz="3200">
              <a:latin typeface="Times New Roman" pitchFamily="18" charset="0"/>
              <a:ea typeface="標楷體" pitchFamily="65" charset="-120"/>
            </a:endParaRPr>
          </a:p>
          <a:p>
            <a:pPr marL="390525" indent="-390525" eaLnBrk="0" hangingPunct="0">
              <a:spcAft>
                <a:spcPct val="25000"/>
              </a:spcAft>
              <a:buClr>
                <a:srgbClr val="993300"/>
              </a:buClr>
            </a:pP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2.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高層對知識管理的支持度</a:t>
            </a:r>
          </a:p>
          <a:p>
            <a:pPr marL="390525" indent="-390525" eaLnBrk="0" hangingPunct="0">
              <a:spcAft>
                <a:spcPct val="25000"/>
              </a:spcAft>
              <a:buClr>
                <a:srgbClr val="993300"/>
              </a:buClr>
            </a:pP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3.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對技術革新的貢獻度</a:t>
            </a:r>
          </a:p>
          <a:p>
            <a:pPr marL="390525" indent="-390525" eaLnBrk="0" hangingPunct="0">
              <a:spcAft>
                <a:spcPct val="25000"/>
              </a:spcAft>
              <a:buClr>
                <a:srgbClr val="993300"/>
              </a:buClr>
            </a:pP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4.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促進知識資產最大化的措施</a:t>
            </a:r>
            <a:endParaRPr kumimoji="0" lang="zh-TW" altLang="zh-TW" sz="3200">
              <a:latin typeface="Times New Roman" pitchFamily="18" charset="0"/>
              <a:ea typeface="標楷體" pitchFamily="65" charset="-120"/>
            </a:endParaRPr>
          </a:p>
          <a:p>
            <a:pPr marL="390525" indent="-390525" eaLnBrk="0" hangingPunct="0">
              <a:spcAft>
                <a:spcPct val="25000"/>
              </a:spcAft>
              <a:buClr>
                <a:srgbClr val="993300"/>
              </a:buClr>
            </a:pP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5.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知識共享活動的效果</a:t>
            </a:r>
          </a:p>
          <a:p>
            <a:pPr marL="390525" indent="-390525" eaLnBrk="0" hangingPunct="0">
              <a:spcAft>
                <a:spcPct val="25000"/>
              </a:spcAft>
              <a:buClr>
                <a:srgbClr val="993300"/>
              </a:buClr>
            </a:pP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6.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持續學習的文化的滲透度</a:t>
            </a:r>
          </a:p>
          <a:p>
            <a:pPr marL="390525" indent="-390525" eaLnBrk="0" hangingPunct="0">
              <a:spcAft>
                <a:spcPct val="25000"/>
              </a:spcAft>
              <a:buClr>
                <a:srgbClr val="993300"/>
              </a:buClr>
            </a:pP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7.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創造顧客價值及忠誠度</a:t>
            </a:r>
          </a:p>
          <a:p>
            <a:pPr marL="390525" indent="-390525" eaLnBrk="0" hangingPunct="0">
              <a:spcAft>
                <a:spcPct val="25000"/>
              </a:spcAft>
              <a:buClr>
                <a:srgbClr val="993300"/>
              </a:buClr>
            </a:pP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8.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對股東權益報酬的貢獻度</a:t>
            </a:r>
          </a:p>
        </p:txBody>
      </p:sp>
      <p:sp>
        <p:nvSpPr>
          <p:cNvPr id="99333" name="Text Box 4"/>
          <p:cNvSpPr txBox="1">
            <a:spLocks noChangeArrowheads="1"/>
          </p:cNvSpPr>
          <p:nvPr/>
        </p:nvSpPr>
        <p:spPr bwMode="auto">
          <a:xfrm>
            <a:off x="744538" y="58642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99334" name="Text Box 5"/>
          <p:cNvSpPr txBox="1">
            <a:spLocks noChangeArrowheads="1"/>
          </p:cNvSpPr>
          <p:nvPr/>
        </p:nvSpPr>
        <p:spPr bwMode="auto">
          <a:xfrm>
            <a:off x="5876925" y="1449388"/>
            <a:ext cx="32670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1">
                <a:ea typeface="標楷體" pitchFamily="65" charset="-120"/>
              </a:rPr>
              <a:t>「年度最佳知識應用企業獎」</a:t>
            </a:r>
            <a:r>
              <a:rPr lang="en-US" altLang="zh-TW" b="1">
                <a:ea typeface="標楷體" pitchFamily="65" charset="-120"/>
              </a:rPr>
              <a:t>(Most Admired Knowledge Enterprises) </a:t>
            </a:r>
            <a:r>
              <a:rPr lang="zh-TW" altLang="en-US" b="1">
                <a:ea typeface="標楷體" pitchFamily="65" charset="-120"/>
              </a:rPr>
              <a:t>，是由全球知名</a:t>
            </a:r>
            <a:r>
              <a:rPr lang="en-US" altLang="zh-TW" b="1">
                <a:ea typeface="標楷體" pitchFamily="65" charset="-120"/>
              </a:rPr>
              <a:t>KM</a:t>
            </a:r>
            <a:r>
              <a:rPr lang="zh-TW" altLang="en-US" b="1">
                <a:ea typeface="標楷體" pitchFamily="65" charset="-120"/>
              </a:rPr>
              <a:t>獨立研究企業</a:t>
            </a:r>
            <a:r>
              <a:rPr lang="en-US" altLang="zh-TW" b="1">
                <a:ea typeface="標楷體" pitchFamily="65" charset="-120"/>
              </a:rPr>
              <a:t>Teleos</a:t>
            </a:r>
            <a:r>
              <a:rPr lang="zh-TW" altLang="en-US" b="1">
                <a:ea typeface="標楷體" pitchFamily="65" charset="-120"/>
              </a:rPr>
              <a:t>及致力於從事最佳知識應用評估與分享之</a:t>
            </a:r>
            <a:r>
              <a:rPr lang="en-US" altLang="zh-TW" b="1">
                <a:ea typeface="標楷體" pitchFamily="65" charset="-120"/>
              </a:rPr>
              <a:t>KNOWNetwork</a:t>
            </a:r>
            <a:r>
              <a:rPr lang="zh-TW" altLang="en-US" b="1">
                <a:ea typeface="標楷體" pitchFamily="65" charset="-120"/>
              </a:rPr>
              <a:t>聯合主辦，</a:t>
            </a:r>
            <a:r>
              <a:rPr lang="en-US" altLang="zh-TW" b="1">
                <a:ea typeface="標楷體" pitchFamily="65" charset="-120"/>
              </a:rPr>
              <a:t>2001</a:t>
            </a:r>
            <a:r>
              <a:rPr lang="zh-TW" altLang="en-US" b="1">
                <a:ea typeface="標楷體" pitchFamily="65" charset="-120"/>
              </a:rPr>
              <a:t>年為第四屆。在</a:t>
            </a:r>
            <a:r>
              <a:rPr lang="en-US" altLang="zh-TW" b="1">
                <a:ea typeface="標楷體" pitchFamily="65" charset="-120"/>
              </a:rPr>
              <a:t>2001</a:t>
            </a:r>
            <a:r>
              <a:rPr lang="zh-TW" altLang="en-US" b="1">
                <a:ea typeface="標楷體" pitchFamily="65" charset="-120"/>
              </a:rPr>
              <a:t>年度最佳知識應用企業獎評審時，共有</a:t>
            </a:r>
            <a:r>
              <a:rPr lang="en-US" altLang="zh-TW" b="1">
                <a:ea typeface="標楷體" pitchFamily="65" charset="-120"/>
              </a:rPr>
              <a:t>120</a:t>
            </a:r>
            <a:r>
              <a:rPr lang="zh-TW" altLang="en-US" b="1">
                <a:ea typeface="標楷體" pitchFamily="65" charset="-120"/>
              </a:rPr>
              <a:t>家知名企業入圍</a:t>
            </a:r>
            <a:r>
              <a:rPr lang="en-US" altLang="zh-TW" b="1">
                <a:ea typeface="標楷體" pitchFamily="65" charset="-120"/>
              </a:rPr>
              <a:t>;</a:t>
            </a:r>
            <a:r>
              <a:rPr lang="zh-TW" altLang="en-US" b="1">
                <a:ea typeface="標楷體" pitchFamily="65" charset="-120"/>
              </a:rPr>
              <a:t>其中</a:t>
            </a:r>
            <a:r>
              <a:rPr lang="en-US" altLang="zh-TW" b="1">
                <a:ea typeface="標楷體" pitchFamily="65" charset="-120"/>
              </a:rPr>
              <a:t>37</a:t>
            </a:r>
            <a:r>
              <a:rPr lang="zh-TW" altLang="en-US" b="1">
                <a:ea typeface="標楷體" pitchFamily="65" charset="-120"/>
              </a:rPr>
              <a:t>家在決賽中出線，最後由「專家評審小組」甄選出前</a:t>
            </a:r>
            <a:r>
              <a:rPr lang="en-US" altLang="zh-TW" b="1">
                <a:ea typeface="標楷體" pitchFamily="65" charset="-120"/>
              </a:rPr>
              <a:t>20</a:t>
            </a:r>
            <a:r>
              <a:rPr lang="zh-TW" altLang="en-US" b="1">
                <a:ea typeface="標楷體" pitchFamily="65" charset="-120"/>
              </a:rPr>
              <a:t>名最佳知識應用企業。</a:t>
            </a:r>
          </a:p>
        </p:txBody>
      </p:sp>
      <p:pic>
        <p:nvPicPr>
          <p:cNvPr id="99335" name="Picture 6" descr="j025441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2713" y="4868863"/>
            <a:ext cx="10668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12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5763" y="1223963"/>
          <a:ext cx="8515350" cy="501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工作表" r:id="rId4" imgW="8515621" imgH="5020157" progId="Excel.Sheet.8">
                  <p:embed/>
                </p:oleObj>
              </mc:Choice>
              <mc:Fallback>
                <p:oleObj name="工作表" r:id="rId4" imgW="8515621" imgH="502015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1223963"/>
                        <a:ext cx="8515350" cy="5019675"/>
                      </a:xfrm>
                      <a:prstGeom prst="rect">
                        <a:avLst/>
                      </a:prstGeom>
                      <a:solidFill>
                        <a:srgbClr val="00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"/>
          <p:cNvSpPr txBox="1">
            <a:spLocks noChangeArrowheads="1"/>
          </p:cNvSpPr>
          <p:nvPr/>
        </p:nvSpPr>
        <p:spPr bwMode="ltGray">
          <a:xfrm>
            <a:off x="381000" y="6583363"/>
            <a:ext cx="7010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762000" indent="-762000"/>
            <a:r>
              <a:rPr lang="zh-TW" altLang="en-US" sz="1200">
                <a:latin typeface="Times New Roman" pitchFamily="18" charset="0"/>
              </a:rPr>
              <a:t>資料來源：</a:t>
            </a:r>
            <a:r>
              <a:rPr lang="en-US" altLang="zh-TW" sz="1200">
                <a:latin typeface="Times New Roman" pitchFamily="18" charset="0"/>
              </a:rPr>
              <a:t>Teleos – The KNOW Network, </a:t>
            </a:r>
            <a:r>
              <a:rPr lang="en-US" altLang="zh-TW" sz="1200" i="1">
                <a:latin typeface="Times New Roman" pitchFamily="18" charset="0"/>
              </a:rPr>
              <a:t>2000 Most Admired Knowledge Enterprises</a:t>
            </a:r>
          </a:p>
        </p:txBody>
      </p:sp>
      <p:sp>
        <p:nvSpPr>
          <p:cNvPr id="19466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9216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4000" smtClean="0"/>
              <a:t>2000</a:t>
            </a:r>
            <a:r>
              <a:rPr lang="zh-TW" altLang="en-US" sz="4000" smtClean="0"/>
              <a:t>年度全球最佳知識應用企業獎</a:t>
            </a:r>
            <a:r>
              <a:rPr lang="en-US" altLang="zh-TW" sz="4000" smtClean="0"/>
              <a:t>(MAKE)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06EC-6CD4-480B-8FAA-9ECE8DAB8C8F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40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2001</a:t>
            </a:r>
            <a:r>
              <a:rPr lang="zh-TW" altLang="en-US" smtClean="0"/>
              <a:t>年度全球最佳知識應用企業獎</a:t>
            </a:r>
            <a:r>
              <a:rPr lang="en-US" altLang="zh-TW" smtClean="0"/>
              <a:t>(MAKE)</a:t>
            </a:r>
          </a:p>
        </p:txBody>
      </p:sp>
      <p:pic>
        <p:nvPicPr>
          <p:cNvPr id="14059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7553325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7" name="Picture 7" descr="j022373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911975" y="4959350"/>
            <a:ext cx="1981200" cy="11033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0DB41-C6F3-4E4C-AAD1-DCCDCB905386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923119" name="Rectangle 47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MAKE</a:t>
            </a:r>
            <a:r>
              <a:rPr lang="zh-TW" altLang="en-US" smtClean="0"/>
              <a:t>評比項目演變</a:t>
            </a:r>
          </a:p>
        </p:txBody>
      </p:sp>
      <p:graphicFrame>
        <p:nvGraphicFramePr>
          <p:cNvPr id="1923122" name="Group 50"/>
          <p:cNvGraphicFramePr>
            <a:graphicFrameLocks noGrp="1"/>
          </p:cNvGraphicFramePr>
          <p:nvPr>
            <p:ph idx="1"/>
          </p:nvPr>
        </p:nvGraphicFramePr>
        <p:xfrm>
          <a:off x="476250" y="998538"/>
          <a:ext cx="8229600" cy="5151756"/>
        </p:xfrm>
        <a:graphic>
          <a:graphicData uri="http://schemas.openxmlformats.org/drawingml/2006/table">
            <a:tbl>
              <a:tblPr/>
              <a:tblGrid>
                <a:gridCol w="2741613"/>
                <a:gridCol w="2746375"/>
                <a:gridCol w="2741612"/>
              </a:tblGrid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Success in establishing an enterprise knowledge culture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Creating a corporate knowledge culture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Creating a corporate knowledge-driven culture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Top management support for managing knowledge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Developing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knowledge leaders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Developing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knowledge workers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through senior management leadership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Ability to develop and deliver knowledge-based goods/services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Delivering knowledge-based products/services/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solutions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Delivering knowledge-based products/solutions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Success in maximizing the value of the enterprise’s intellectual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Maximizing enterprise intellectual capital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Maximizing enterprise intellectual capital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Effectiveness in creating an environment of knowledge sharing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Creating an environment for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collaborative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knowledge sharing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Creating an environment for collaborative knowledge sharing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Success in establishing a culture of continuous learning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Creating a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learning organization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Creating a learning organization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Effectiveness of managing customer knowledge to increase loyalty/value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Focusing on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customer knowledge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Delivering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value based on customer knowledge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Ability to manage knowledge to generate shareholder 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Transforming knowledge into shareholder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Transforming enterprise knowledge into shareholder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01422" name="Text Box 51"/>
          <p:cNvSpPr txBox="1">
            <a:spLocks noChangeArrowheads="1"/>
          </p:cNvSpPr>
          <p:nvPr/>
        </p:nvSpPr>
        <p:spPr bwMode="auto">
          <a:xfrm>
            <a:off x="3267075" y="6199188"/>
            <a:ext cx="1606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資料來源：陳永隆</a:t>
            </a:r>
            <a:endParaRPr lang="zh-TW" altLang="en-US" sz="1400">
              <a:latin typeface="Times New Roman" pitchFamily="18" charset="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348</Words>
  <Application>Microsoft Office PowerPoint</Application>
  <PresentationFormat>如螢幕大小 (4:3)</PresentationFormat>
  <Paragraphs>45</Paragraphs>
  <Slides>4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Arial Unicode MS</vt:lpstr>
      <vt:lpstr>標楷體</vt:lpstr>
      <vt:lpstr>Arial</vt:lpstr>
      <vt:lpstr>Symbol</vt:lpstr>
      <vt:lpstr>Times New Roman</vt:lpstr>
      <vt:lpstr>教學目標</vt:lpstr>
      <vt:lpstr>工作表</vt:lpstr>
      <vt:lpstr>PowerPoint 簡報</vt:lpstr>
      <vt:lpstr>2000年度全球最佳知識應用企業獎(MAKE)</vt:lpstr>
      <vt:lpstr>2001年度全球最佳知識應用企業獎(MAKE)</vt:lpstr>
      <vt:lpstr>MAKE評比項目演變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1</cp:revision>
  <dcterms:created xsi:type="dcterms:W3CDTF">2010-07-13T09:52:39Z</dcterms:created>
  <dcterms:modified xsi:type="dcterms:W3CDTF">2017-09-12T02:09:03Z</dcterms:modified>
</cp:coreProperties>
</file>